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3"/>
  </p:notesMasterIdLst>
  <p:sldIdLst>
    <p:sldId id="256" r:id="rId2"/>
    <p:sldId id="270" r:id="rId3"/>
    <p:sldId id="259" r:id="rId4"/>
    <p:sldId id="261" r:id="rId5"/>
    <p:sldId id="271" r:id="rId6"/>
    <p:sldId id="282" r:id="rId7"/>
    <p:sldId id="283" r:id="rId8"/>
    <p:sldId id="281" r:id="rId9"/>
    <p:sldId id="273" r:id="rId10"/>
    <p:sldId id="269" r:id="rId11"/>
    <p:sldId id="284" r:id="rId12"/>
    <p:sldId id="292" r:id="rId13"/>
    <p:sldId id="285" r:id="rId14"/>
    <p:sldId id="286" r:id="rId15"/>
    <p:sldId id="279" r:id="rId16"/>
    <p:sldId id="289" r:id="rId17"/>
    <p:sldId id="296" r:id="rId18"/>
    <p:sldId id="295" r:id="rId19"/>
    <p:sldId id="290" r:id="rId20"/>
    <p:sldId id="293" r:id="rId21"/>
    <p:sldId id="267" r:id="rId22"/>
    <p:sldId id="291" r:id="rId23"/>
    <p:sldId id="298" r:id="rId24"/>
    <p:sldId id="262" r:id="rId25"/>
    <p:sldId id="287" r:id="rId26"/>
    <p:sldId id="294" r:id="rId27"/>
    <p:sldId id="266" r:id="rId28"/>
    <p:sldId id="297" r:id="rId29"/>
    <p:sldId id="277" r:id="rId30"/>
    <p:sldId id="278" r:id="rId31"/>
    <p:sldId id="28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54289" autoAdjust="0"/>
  </p:normalViewPr>
  <p:slideViewPr>
    <p:cSldViewPr snapToGrid="0">
      <p:cViewPr varScale="1">
        <p:scale>
          <a:sx n="67" d="100"/>
          <a:sy n="67" d="100"/>
        </p:scale>
        <p:origin x="28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20136-1806-4EFB-A027-A50EDE1B351A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FE24F-2422-4E06-B373-94ED3E8B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9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HMC is known for its Interdisciplinary approach with </a:t>
            </a:r>
          </a:p>
          <a:p>
            <a:r>
              <a:rPr lang="en-US" dirty="0"/>
              <a:t>	a concentration in humanities.</a:t>
            </a:r>
          </a:p>
          <a:p>
            <a:r>
              <a:rPr lang="en-US" dirty="0"/>
              <a:t>I wanted to see how many different disciplines </a:t>
            </a:r>
          </a:p>
          <a:p>
            <a:r>
              <a:rPr lang="en-US" dirty="0"/>
              <a:t>	I could fit into a short talk.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Slides are available, as are origami patterns. </a:t>
            </a:r>
          </a:p>
          <a:p>
            <a:endParaRPr lang="en-US" dirty="0"/>
          </a:p>
          <a:p>
            <a:r>
              <a:rPr lang="en-US" dirty="0"/>
              <a:t>You provide your own paper. </a:t>
            </a:r>
          </a:p>
          <a:p>
            <a:r>
              <a:rPr lang="en-US" dirty="0"/>
              <a:t>And, if working with live snails, your own snails.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80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reproduce the images Fuse’s Spiral’s book. </a:t>
            </a:r>
          </a:p>
          <a:p>
            <a:endParaRPr lang="en-US" dirty="0"/>
          </a:p>
          <a:p>
            <a:r>
              <a:rPr lang="en-US" dirty="0"/>
              <a:t>I’m accustomed to prescoring </a:t>
            </a:r>
          </a:p>
          <a:p>
            <a:r>
              <a:rPr lang="en-US" dirty="0"/>
              <a:t>which makes folding straight lines easier</a:t>
            </a:r>
          </a:p>
          <a:p>
            <a:r>
              <a:rPr lang="en-US" dirty="0"/>
              <a:t>	especially if they have to be precise</a:t>
            </a:r>
          </a:p>
          <a:p>
            <a:endParaRPr lang="en-US" dirty="0"/>
          </a:p>
          <a:p>
            <a:r>
              <a:rPr lang="en-US" dirty="0"/>
              <a:t>For prescoring I needed to make vector files.</a:t>
            </a:r>
          </a:p>
          <a:p>
            <a:r>
              <a:rPr lang="en-US" dirty="0"/>
              <a:t>I knew I’d use Python and matplotlib </a:t>
            </a:r>
          </a:p>
          <a:p>
            <a:r>
              <a:rPr lang="en-US" dirty="0"/>
              <a:t>because I use that quite a lot for data wrangling for my gadgets</a:t>
            </a:r>
          </a:p>
          <a:p>
            <a:endParaRPr lang="en-US" dirty="0"/>
          </a:p>
          <a:p>
            <a:r>
              <a:rPr lang="en-US" dirty="0"/>
              <a:t>Still, how do you make a triangle with a bunch of </a:t>
            </a:r>
          </a:p>
          <a:p>
            <a:r>
              <a:rPr lang="en-US" dirty="0"/>
              <a:t>horizontal lines and some more triangles inside?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43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had two of three angles </a:t>
            </a:r>
          </a:p>
          <a:p>
            <a:r>
              <a:rPr lang="en-US" dirty="0"/>
              <a:t>	which meant I could get all three.</a:t>
            </a:r>
          </a:p>
          <a:p>
            <a:r>
              <a:rPr lang="en-US" dirty="0"/>
              <a:t>I had to choose a length </a:t>
            </a:r>
          </a:p>
          <a:p>
            <a:r>
              <a:rPr lang="en-US" dirty="0"/>
              <a:t>	and everything else fell out from the law of sines</a:t>
            </a:r>
          </a:p>
          <a:p>
            <a:endParaRPr lang="en-US" dirty="0"/>
          </a:p>
          <a:p>
            <a:r>
              <a:rPr lang="en-US" dirty="0"/>
              <a:t>Once I had one horizontal line with its two triangles, </a:t>
            </a:r>
          </a:p>
          <a:p>
            <a:r>
              <a:rPr lang="en-US" dirty="0"/>
              <a:t>	I could go down to the next one and the next and so 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(I chose the initial horizontal length to be one. </a:t>
            </a:r>
          </a:p>
          <a:p>
            <a:r>
              <a:rPr lang="en-US" dirty="0"/>
              <a:t>	Because, really, isn’t that secretly everyone’s favorite number?)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4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I’m not going to go over the code with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 will say that there is a colab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which is a way to intersperse code and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like Jupyter notebooks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but online so you don’t have to install anything.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Run it in your web browser.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73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endParaRPr lang="en-US" dirty="0"/>
          </a:p>
          <a:p>
            <a:r>
              <a:rPr lang="en-US" dirty="0"/>
              <a:t>Mission accomplished: we have patterns that are easy to generate. </a:t>
            </a:r>
          </a:p>
          <a:p>
            <a:endParaRPr lang="en-US" dirty="0"/>
          </a:p>
          <a:p>
            <a:r>
              <a:rPr lang="en-US" dirty="0"/>
              <a:t>So  here we have a pattern, a snail folded in on itself </a:t>
            </a:r>
          </a:p>
          <a:p>
            <a:r>
              <a:rPr lang="en-US" dirty="0"/>
              <a:t>and a snail that is pulled out like Fuse’s navel shells are.</a:t>
            </a:r>
          </a:p>
          <a:p>
            <a:endParaRPr lang="en-US" dirty="0"/>
          </a:p>
          <a:p>
            <a:r>
              <a:rPr lang="en-US" dirty="0"/>
              <a:t>There is a step in the folding where you pull out the protoconch</a:t>
            </a:r>
          </a:p>
          <a:p>
            <a:r>
              <a:rPr lang="en-US" dirty="0"/>
              <a:t>and then make every step after that a bit more difficult as you </a:t>
            </a:r>
          </a:p>
          <a:p>
            <a:r>
              <a:rPr lang="en-US" dirty="0"/>
              <a:t>	work around paper that wants to fold in on itself.</a:t>
            </a:r>
          </a:p>
          <a:p>
            <a:br>
              <a:rPr lang="en-US" dirty="0"/>
            </a:br>
            <a:r>
              <a:rPr lang="en-US" dirty="0"/>
              <a:t>However, It seems like the snails shouldn’t  be flat, </a:t>
            </a:r>
          </a:p>
          <a:p>
            <a:r>
              <a:rPr lang="en-US" dirty="0"/>
              <a:t>they should be conical. </a:t>
            </a:r>
          </a:p>
          <a:p>
            <a:endParaRPr lang="en-US" dirty="0"/>
          </a:p>
          <a:p>
            <a:r>
              <a:rPr lang="en-US" dirty="0"/>
              <a:t>Flat snails seems like a bad idea </a:t>
            </a:r>
          </a:p>
          <a:p>
            <a:r>
              <a:rPr lang="en-US" dirty="0"/>
              <a:t>or a sad blues song.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6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like there might be a better way.</a:t>
            </a:r>
          </a:p>
          <a:p>
            <a:r>
              <a:rPr lang="en-US" dirty="0"/>
              <a:t>What if the central angle wasn’t balanced?</a:t>
            </a:r>
          </a:p>
          <a:p>
            <a:r>
              <a:rPr lang="en-US" dirty="0"/>
              <a:t>What if the spirality angles weren’t balanced?</a:t>
            </a:r>
          </a:p>
          <a:p>
            <a:endParaRPr lang="en-US" dirty="0"/>
          </a:p>
          <a:p>
            <a:r>
              <a:rPr lang="en-US" dirty="0"/>
              <a:t>Why do I spend so much of my free time doing geometry?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2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turns out </a:t>
            </a:r>
          </a:p>
          <a:p>
            <a:r>
              <a:rPr lang="en-US" dirty="0"/>
              <a:t>Evolution is cruel </a:t>
            </a:r>
          </a:p>
          <a:p>
            <a:r>
              <a:rPr lang="en-US" dirty="0"/>
              <a:t>and there are many parameters </a:t>
            </a:r>
          </a:p>
          <a:p>
            <a:r>
              <a:rPr lang="en-US" dirty="0"/>
              <a:t>that do not work. </a:t>
            </a:r>
          </a:p>
          <a:p>
            <a:r>
              <a:rPr lang="en-US" dirty="0"/>
              <a:t>Many, many.</a:t>
            </a:r>
          </a:p>
          <a:p>
            <a:endParaRPr lang="en-US" dirty="0"/>
          </a:p>
          <a:p>
            <a:r>
              <a:rPr lang="en-US" dirty="0"/>
              <a:t>This, by the way is why I needed to learn about </a:t>
            </a:r>
            <a:r>
              <a:rPr lang="en-US" dirty="0" err="1"/>
              <a:t>Raup’s</a:t>
            </a:r>
            <a:r>
              <a:rPr lang="en-US" dirty="0"/>
              <a:t> shell description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01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r>
              <a:rPr lang="en-US" dirty="0"/>
              <a:t>But some parameters do 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the spirality angle is unbalanced,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doesn’t look a lot different from the unmodified one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but it is easier to fold.</a:t>
            </a:r>
          </a:p>
          <a:p>
            <a:endParaRPr lang="en-US" dirty="0"/>
          </a:p>
          <a:p>
            <a:r>
              <a:rPr lang="en-US" dirty="0"/>
              <a:t>One neat thing here, </a:t>
            </a:r>
          </a:p>
          <a:p>
            <a:r>
              <a:rPr lang="en-US" dirty="0"/>
              <a:t>	where the parameters aren’t balanced </a:t>
            </a:r>
          </a:p>
          <a:p>
            <a:r>
              <a:rPr lang="en-US" dirty="0"/>
              <a:t>	we get the idea of chirality, </a:t>
            </a:r>
          </a:p>
          <a:p>
            <a:r>
              <a:rPr lang="en-US" dirty="0"/>
              <a:t>	are they curling left or right?</a:t>
            </a:r>
          </a:p>
          <a:p>
            <a:endParaRPr lang="en-US" dirty="0"/>
          </a:p>
          <a:p>
            <a:r>
              <a:rPr lang="en-US" dirty="0"/>
              <a:t>Snails are hermaphrodites, </a:t>
            </a:r>
          </a:p>
          <a:p>
            <a:r>
              <a:rPr lang="en-US" dirty="0"/>
              <a:t>	their bits have to line up.</a:t>
            </a:r>
          </a:p>
          <a:p>
            <a:r>
              <a:rPr lang="en-US" dirty="0"/>
              <a:t>	They don’t </a:t>
            </a:r>
          </a:p>
          <a:p>
            <a:r>
              <a:rPr lang="en-US" dirty="0"/>
              <a:t>	unless the shells are going to the same direction. </a:t>
            </a:r>
          </a:p>
          <a:p>
            <a:r>
              <a:rPr lang="en-US" dirty="0"/>
              <a:t>	Just a snail fact I thought you should know.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88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r>
              <a:rPr lang="en-US" dirty="0"/>
              <a:t>Very nice height, whorls don’t touch much</a:t>
            </a:r>
          </a:p>
          <a:p>
            <a:r>
              <a:rPr lang="en-US" dirty="0"/>
              <a:t>You might say it is quite up to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3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r>
              <a:rPr lang="en-US" dirty="0"/>
              <a:t>Putting it all together we get a pretty good turbinate snail. </a:t>
            </a:r>
          </a:p>
          <a:p>
            <a:r>
              <a:rPr lang="en-US" dirty="0"/>
              <a:t>Nice height and the whorls touch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Chunky but we know if we decrease spirality,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the snail will grow more slowly and be smoother.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wait… what if we add in curves?</a:t>
            </a:r>
          </a:p>
          <a:p>
            <a:r>
              <a:rPr lang="en-US" dirty="0"/>
              <a:t>What if we replace the straight lines with Bezier curves?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87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endParaRPr lang="en-US" dirty="0"/>
          </a:p>
          <a:p>
            <a:r>
              <a:rPr lang="en-US" dirty="0"/>
              <a:t>Earlier I mention curved crease and cardstock </a:t>
            </a:r>
          </a:p>
          <a:p>
            <a:r>
              <a:rPr lang="en-US" dirty="0"/>
              <a:t>so you can be suitably impressed </a:t>
            </a:r>
          </a:p>
          <a:p>
            <a:r>
              <a:rPr lang="en-US" dirty="0"/>
              <a:t>that all the white snails I’m showing </a:t>
            </a:r>
          </a:p>
          <a:p>
            <a:r>
              <a:rPr lang="en-US" dirty="0"/>
              <a:t>are made of copy paper. </a:t>
            </a:r>
          </a:p>
          <a:p>
            <a:endParaRPr lang="en-US" dirty="0"/>
          </a:p>
          <a:p>
            <a:r>
              <a:rPr lang="en-US" dirty="0" err="1"/>
              <a:t>Ehn</a:t>
            </a:r>
            <a:r>
              <a:rPr lang="en-US" dirty="0"/>
              <a:t>, I know you aren’t suitably impressed </a:t>
            </a:r>
          </a:p>
          <a:p>
            <a:r>
              <a:rPr lang="en-US" dirty="0"/>
              <a:t>	but let me tell you, </a:t>
            </a:r>
          </a:p>
          <a:p>
            <a:r>
              <a:rPr lang="en-US" dirty="0"/>
              <a:t>origami people would be </a:t>
            </a:r>
            <a:r>
              <a:rPr lang="en-US" dirty="0" err="1"/>
              <a:t>wow’ing</a:t>
            </a:r>
            <a:r>
              <a:rPr lang="en-US" dirty="0"/>
              <a:t> right now.</a:t>
            </a:r>
          </a:p>
          <a:p>
            <a:r>
              <a:rPr lang="en-US" dirty="0"/>
              <a:t>	Though they are such snobs about paper, </a:t>
            </a:r>
          </a:p>
          <a:p>
            <a:r>
              <a:rPr lang="en-US" dirty="0"/>
              <a:t>	maybe they’d be closing their Zoom windows instead… </a:t>
            </a:r>
          </a:p>
          <a:p>
            <a:endParaRPr lang="en-US" dirty="0"/>
          </a:p>
          <a:p>
            <a:r>
              <a:rPr lang="en-US" dirty="0"/>
              <a:t>Anyway, I used copy paper instead of something fancier </a:t>
            </a:r>
          </a:p>
          <a:p>
            <a:r>
              <a:rPr lang="en-US" dirty="0"/>
              <a:t>	so you know you can make these, </a:t>
            </a:r>
          </a:p>
          <a:p>
            <a:r>
              <a:rPr lang="en-US" dirty="0"/>
              <a:t>	either make your own by running the script </a:t>
            </a:r>
          </a:p>
          <a:p>
            <a:r>
              <a:rPr lang="en-US" dirty="0"/>
              <a:t>	or get a working SVG from me. </a:t>
            </a:r>
          </a:p>
          <a:p>
            <a:endParaRPr lang="en-US" dirty="0"/>
          </a:p>
          <a:p>
            <a:r>
              <a:rPr lang="en-US" dirty="0"/>
              <a:t>I had kind of hoped to fold one together as we talked but… </a:t>
            </a:r>
          </a:p>
          <a:p>
            <a:r>
              <a:rPr lang="en-US" dirty="0"/>
              <a:t>	but ten minutes. </a:t>
            </a:r>
          </a:p>
          <a:p>
            <a:r>
              <a:rPr lang="en-US" dirty="0"/>
              <a:t>	Also, I realized I’d be the one talking, </a:t>
            </a:r>
          </a:p>
          <a:p>
            <a:endParaRPr lang="en-US" dirty="0"/>
          </a:p>
          <a:p>
            <a:r>
              <a:rPr lang="en-US" dirty="0"/>
              <a:t>I usually only fold in meetings </a:t>
            </a:r>
          </a:p>
          <a:p>
            <a:r>
              <a:rPr lang="en-US" dirty="0"/>
              <a:t>	when other people are talking. </a:t>
            </a:r>
          </a:p>
          <a:p>
            <a:r>
              <a:rPr lang="en-US" dirty="0"/>
              <a:t>	And my camera is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3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(Show shells live)</a:t>
            </a:r>
          </a:p>
          <a:p>
            <a:endParaRPr lang="en-US" dirty="0"/>
          </a:p>
          <a:p>
            <a:r>
              <a:rPr lang="en-US" dirty="0"/>
              <a:t>Let’s start with snails.  Well snail shells. </a:t>
            </a:r>
          </a:p>
          <a:p>
            <a:endParaRPr lang="en-US" dirty="0"/>
          </a:p>
          <a:p>
            <a:r>
              <a:rPr lang="en-US" dirty="0"/>
              <a:t>And start with some terms </a:t>
            </a:r>
          </a:p>
          <a:p>
            <a:endParaRPr lang="en-US" dirty="0"/>
          </a:p>
          <a:p>
            <a:r>
              <a:rPr lang="en-US" dirty="0"/>
              <a:t>Planispiral (curves in on itself like a nautilus)</a:t>
            </a:r>
          </a:p>
          <a:p>
            <a:r>
              <a:rPr lang="en-US" dirty="0"/>
              <a:t>	means it is in plane</a:t>
            </a:r>
          </a:p>
          <a:p>
            <a:r>
              <a:rPr lang="en-US" dirty="0"/>
              <a:t>Turbinate (curves off to the side like a snail, conical)</a:t>
            </a:r>
          </a:p>
          <a:p>
            <a:r>
              <a:rPr lang="en-US" dirty="0"/>
              <a:t>	means it has a turban</a:t>
            </a:r>
          </a:p>
          <a:p>
            <a:endParaRPr lang="en-US" dirty="0"/>
          </a:p>
          <a:p>
            <a:r>
              <a:rPr lang="en-US" dirty="0"/>
              <a:t>Revolutions</a:t>
            </a:r>
          </a:p>
          <a:p>
            <a:r>
              <a:rPr lang="en-US" dirty="0"/>
              <a:t>Whorls are the physical representation of those revolutions</a:t>
            </a:r>
          </a:p>
          <a:p>
            <a:r>
              <a:rPr lang="en-US" dirty="0"/>
              <a:t>Protoconch (tip, apex, first shell of the baby snail)</a:t>
            </a:r>
          </a:p>
          <a:p>
            <a:r>
              <a:rPr lang="en-US" dirty="0"/>
              <a:t>Body whorl (last, largest opening)</a:t>
            </a:r>
          </a:p>
          <a:p>
            <a:endParaRPr lang="en-US" dirty="0"/>
          </a:p>
          <a:p>
            <a:r>
              <a:rPr lang="en-US" dirty="0"/>
              <a:t>Septa (interior lines between whorls)… </a:t>
            </a:r>
          </a:p>
          <a:p>
            <a:r>
              <a:rPr lang="en-US" dirty="0"/>
              <a:t>these are wholly internal though they can appear in the origami</a:t>
            </a:r>
          </a:p>
          <a:p>
            <a:endParaRPr lang="en-US" dirty="0"/>
          </a:p>
          <a:p>
            <a:r>
              <a:rPr lang="en-US" dirty="0"/>
              <a:t>Enough vocab, why are shells interesting?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3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endParaRPr lang="en-US" dirty="0"/>
          </a:p>
          <a:p>
            <a:r>
              <a:rPr lang="en-US" dirty="0"/>
              <a:t>Anyway, copy paper is hard, cardstock is easier</a:t>
            </a:r>
          </a:p>
          <a:p>
            <a:r>
              <a:rPr lang="en-US" dirty="0"/>
              <a:t>I can do </a:t>
            </a:r>
            <a:r>
              <a:rPr lang="en-US" dirty="0" err="1"/>
              <a:t>planispiral</a:t>
            </a:r>
            <a:r>
              <a:rPr lang="en-US" dirty="0"/>
              <a:t> as well, nice nautilus that curls in on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10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conch?)</a:t>
            </a:r>
          </a:p>
          <a:p>
            <a:endParaRPr lang="en-US" dirty="0"/>
          </a:p>
          <a:p>
            <a:r>
              <a:rPr lang="en-US" dirty="0"/>
              <a:t>I have plans for continuing, I’m hoping to make conches.</a:t>
            </a:r>
          </a:p>
          <a:p>
            <a:r>
              <a:rPr lang="en-US" dirty="0"/>
              <a:t>It has proven to be much harder… </a:t>
            </a:r>
          </a:p>
          <a:p>
            <a:r>
              <a:rPr lang="en-US" dirty="0"/>
              <a:t>The generating function is no longer a circle…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9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slide about me</a:t>
            </a:r>
          </a:p>
          <a:p>
            <a:endParaRPr lang="en-US" dirty="0"/>
          </a:p>
          <a:p>
            <a:r>
              <a:rPr lang="en-US" dirty="0"/>
              <a:t>I think the important bit here is that </a:t>
            </a:r>
          </a:p>
          <a:p>
            <a:r>
              <a:rPr lang="en-US" dirty="0"/>
              <a:t>	Chris White and I host a podcast </a:t>
            </a:r>
          </a:p>
          <a:p>
            <a:r>
              <a:rPr lang="en-US" dirty="0"/>
              <a:t>	called Embedded </a:t>
            </a:r>
          </a:p>
          <a:p>
            <a:r>
              <a:rPr lang="en-US" dirty="0"/>
              <a:t>	where we talk about STEM/STEAM topics </a:t>
            </a:r>
          </a:p>
          <a:p>
            <a:endParaRPr lang="en-US" dirty="0"/>
          </a:p>
          <a:p>
            <a:r>
              <a:rPr lang="en-US" dirty="0"/>
              <a:t>It is in all the usual podcast apps. </a:t>
            </a:r>
          </a:p>
          <a:p>
            <a:r>
              <a:rPr lang="en-US" dirty="0"/>
              <a:t>	And we really like </a:t>
            </a:r>
            <a:r>
              <a:rPr lang="en-US" dirty="0" err="1"/>
              <a:t>Mudders</a:t>
            </a:r>
            <a:r>
              <a:rPr lang="en-US" dirty="0"/>
              <a:t> as guests. </a:t>
            </a:r>
          </a:p>
          <a:p>
            <a:r>
              <a:rPr lang="en-US" dirty="0"/>
              <a:t>	Our previous speaker, </a:t>
            </a:r>
          </a:p>
          <a:p>
            <a:r>
              <a:rPr lang="en-US" dirty="0"/>
              <a:t>	Dan Shapiro was on our show years ago, </a:t>
            </a:r>
          </a:p>
          <a:p>
            <a:r>
              <a:rPr lang="en-US" dirty="0"/>
              <a:t>	when </a:t>
            </a:r>
            <a:r>
              <a:rPr lang="en-US" dirty="0" err="1"/>
              <a:t>Glowforge</a:t>
            </a:r>
            <a:r>
              <a:rPr lang="en-US" dirty="0"/>
              <a:t> was getting off the ground and his book Hot Seat had just come out.</a:t>
            </a:r>
          </a:p>
          <a:p>
            <a:endParaRPr lang="en-US" dirty="0"/>
          </a:p>
          <a:p>
            <a:r>
              <a:rPr lang="en-US" dirty="0"/>
              <a:t>I’m easy to find if you want to chat.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26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94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fold these, you </a:t>
            </a:r>
          </a:p>
          <a:p>
            <a:r>
              <a:rPr lang="en-US" dirty="0"/>
              <a:t>Print out the pattern, cut the shape. </a:t>
            </a:r>
          </a:p>
          <a:p>
            <a:r>
              <a:rPr lang="en-US" dirty="0"/>
              <a:t>Fold all the horizontals one way, we’ll call this mountain</a:t>
            </a:r>
          </a:p>
          <a:p>
            <a:r>
              <a:rPr lang="en-US" dirty="0"/>
              <a:t>Fold all the diagonals the other way, we’ll call this valley</a:t>
            </a:r>
          </a:p>
          <a:p>
            <a:endParaRPr lang="en-US" dirty="0"/>
          </a:p>
          <a:p>
            <a:r>
              <a:rPr lang="en-US" dirty="0"/>
              <a:t>Then do an inside reverse fold at the tip.</a:t>
            </a:r>
          </a:p>
          <a:p>
            <a:r>
              <a:rPr lang="en-US" dirty="0"/>
              <a:t>No, seriously, you just follow the creases and make a little tip</a:t>
            </a:r>
          </a:p>
          <a:p>
            <a:r>
              <a:rPr lang="en-US" dirty="0"/>
              <a:t>Then you keep folding back and forth</a:t>
            </a:r>
          </a:p>
          <a:p>
            <a:r>
              <a:rPr lang="en-US" dirty="0"/>
              <a:t>And then you get to the point where the tip is going to get hidden, you push it out</a:t>
            </a:r>
          </a:p>
          <a:p>
            <a:r>
              <a:rPr lang="en-US" dirty="0"/>
              <a:t>Which makes folding things on that side a bit tricker as you have to tuck things into the body whorl</a:t>
            </a:r>
          </a:p>
          <a:p>
            <a:r>
              <a:rPr lang="en-US" dirty="0"/>
              <a:t>And then, viola, you have a snail.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70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Voila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2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fold, cut a </a:t>
            </a:r>
            <a:r>
              <a:rPr lang="en-US" dirty="0" err="1"/>
              <a:t>planispiral</a:t>
            </a:r>
            <a:r>
              <a:rPr lang="en-US" dirty="0"/>
              <a:t> pattern in half. </a:t>
            </a:r>
          </a:p>
          <a:p>
            <a:r>
              <a:rPr lang="en-US" dirty="0"/>
              <a:t>Easier to do that than to cut an actual snail in half.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40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quite there yet but I’m not out of ideas either</a:t>
            </a:r>
          </a:p>
          <a:p>
            <a:r>
              <a:rPr lang="en-US" dirty="0"/>
              <a:t>This is in curlpool.py in the git repo. </a:t>
            </a:r>
          </a:p>
          <a:p>
            <a:r>
              <a:rPr lang="en-US" dirty="0"/>
              <a:t>It uses a different method to generate patterns, </a:t>
            </a:r>
          </a:p>
          <a:p>
            <a:r>
              <a:rPr lang="en-US" dirty="0"/>
              <a:t>based on Fuse’s whirlpool patterns and screw shell pattern.</a:t>
            </a:r>
          </a:p>
          <a:p>
            <a:r>
              <a:rPr lang="en-US" dirty="0"/>
              <a:t>It also uses </a:t>
            </a:r>
            <a:r>
              <a:rPr lang="en-US" dirty="0" err="1"/>
              <a:t>matpolotlib’s</a:t>
            </a:r>
            <a:r>
              <a:rPr lang="en-US" dirty="0"/>
              <a:t> patches to much greater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70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neat failures. Pushing the Bezier curves as far as the paper will let them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27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Totally an accident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98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Biologists need a way to describe shells </a:t>
            </a:r>
          </a:p>
          <a:p>
            <a:r>
              <a:rPr lang="en-US" dirty="0"/>
              <a:t>Mainly so they don’t name one after their kid</a:t>
            </a:r>
          </a:p>
          <a:p>
            <a:r>
              <a:rPr lang="en-US" dirty="0"/>
              <a:t>Only to find it was already described by someone else.</a:t>
            </a:r>
          </a:p>
          <a:p>
            <a:endParaRPr lang="en-US" dirty="0"/>
          </a:p>
          <a:p>
            <a:r>
              <a:rPr lang="en-US" dirty="0"/>
              <a:t>David </a:t>
            </a:r>
            <a:r>
              <a:rPr lang="en-US" dirty="0" err="1"/>
              <a:t>Raup</a:t>
            </a:r>
            <a:r>
              <a:rPr lang="en-US" dirty="0"/>
              <a:t> did this. </a:t>
            </a:r>
          </a:p>
          <a:p>
            <a:r>
              <a:rPr lang="en-US" dirty="0"/>
              <a:t>There were ways before this but nothing so elegant. </a:t>
            </a:r>
          </a:p>
          <a:p>
            <a:endParaRPr lang="en-US" dirty="0"/>
          </a:p>
          <a:p>
            <a:r>
              <a:rPr lang="en-US" dirty="0"/>
              <a:t>The first idea here is the generating curve, those circles represent the shape the whorl opens to.</a:t>
            </a:r>
          </a:p>
          <a:p>
            <a:endParaRPr lang="en-US" dirty="0"/>
          </a:p>
          <a:p>
            <a:r>
              <a:rPr lang="en-US" dirty="0"/>
              <a:t>I’m not going to read what the parameters means, </a:t>
            </a:r>
          </a:p>
          <a:p>
            <a:r>
              <a:rPr lang="en-US" dirty="0"/>
              <a:t>the two that you need to know are W which is about how fast the whorls get bigger, </a:t>
            </a:r>
          </a:p>
          <a:p>
            <a:r>
              <a:rPr lang="en-US" dirty="0"/>
              <a:t>and T which is how much whorls get covered as the shell grows. </a:t>
            </a:r>
          </a:p>
          <a:p>
            <a:endParaRPr lang="en-US" dirty="0"/>
          </a:p>
          <a:p>
            <a:r>
              <a:rPr lang="en-US" dirty="0"/>
              <a:t>So going back to our terms, </a:t>
            </a:r>
            <a:r>
              <a:rPr lang="en-US" dirty="0" err="1"/>
              <a:t>planispiral</a:t>
            </a:r>
            <a:r>
              <a:rPr lang="en-US" dirty="0"/>
              <a:t>, </a:t>
            </a:r>
          </a:p>
          <a:p>
            <a:r>
              <a:rPr lang="en-US" dirty="0"/>
              <a:t>	like a nautilus that curves in on itself, </a:t>
            </a:r>
          </a:p>
          <a:p>
            <a:r>
              <a:rPr lang="en-US" dirty="0"/>
              <a:t>	has a large T</a:t>
            </a:r>
          </a:p>
          <a:p>
            <a:r>
              <a:rPr lang="en-US" dirty="0"/>
              <a:t>Where turbinate or conical shells have a lower T, </a:t>
            </a:r>
          </a:p>
          <a:p>
            <a:r>
              <a:rPr lang="en-US" dirty="0"/>
              <a:t>	allowing them to have pointy ends.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check out that paper name… computers in 1962. </a:t>
            </a:r>
          </a:p>
          <a:p>
            <a:r>
              <a:rPr lang="en-US" dirty="0"/>
              <a:t>Imagine how many </a:t>
            </a:r>
            <a:r>
              <a:rPr lang="en-US" dirty="0" err="1"/>
              <a:t>punchcards</a:t>
            </a:r>
            <a:r>
              <a:rPr lang="en-US" dirty="0"/>
              <a:t> this paleontologist dealt with.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42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detour for a complaint about our math education.</a:t>
            </a:r>
          </a:p>
          <a:p>
            <a:endParaRPr lang="en-US" dirty="0"/>
          </a:p>
          <a:p>
            <a:r>
              <a:rPr lang="en-US" dirty="0"/>
              <a:t>Why do we focus so much on the Pythagorean theorem and right triangles?</a:t>
            </a:r>
          </a:p>
          <a:p>
            <a:r>
              <a:rPr lang="en-US" dirty="0"/>
              <a:t>The Law of Cosines works on any triangle and it is so much better.</a:t>
            </a:r>
          </a:p>
          <a:p>
            <a:r>
              <a:rPr lang="en-US" dirty="0"/>
              <a:t>Though really all I needed was the law of sines.</a:t>
            </a:r>
          </a:p>
          <a:p>
            <a:endParaRPr lang="en-US" dirty="0"/>
          </a:p>
          <a:p>
            <a:r>
              <a:rPr lang="en-US" dirty="0"/>
              <a:t>I didn’t make this sheet for this talk or for origami snails, </a:t>
            </a:r>
          </a:p>
          <a:p>
            <a:r>
              <a:rPr lang="en-US" dirty="0"/>
              <a:t>it is left over from working on robot kinematics… </a:t>
            </a:r>
          </a:p>
          <a:p>
            <a:r>
              <a:rPr lang="en-US" dirty="0"/>
              <a:t>just in case you ever wondered about </a:t>
            </a:r>
          </a:p>
          <a:p>
            <a:r>
              <a:rPr lang="en-US" dirty="0"/>
              <a:t>the degree of separation between robot arms and paper snails.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0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Raup</a:t>
            </a:r>
            <a:r>
              <a:rPr lang="en-US" dirty="0"/>
              <a:t> went even further, </a:t>
            </a:r>
          </a:p>
          <a:p>
            <a:r>
              <a:rPr lang="en-US" dirty="0"/>
              <a:t>	graphing fossil shells </a:t>
            </a:r>
          </a:p>
          <a:p>
            <a:r>
              <a:rPr lang="en-US" dirty="0"/>
              <a:t>	and how they worked with his description method</a:t>
            </a:r>
          </a:p>
          <a:p>
            <a:endParaRPr lang="en-US" dirty="0"/>
          </a:p>
          <a:p>
            <a:r>
              <a:rPr lang="en-US" dirty="0"/>
              <a:t>It shows that nature has tried </a:t>
            </a:r>
          </a:p>
          <a:p>
            <a:r>
              <a:rPr lang="en-US" dirty="0"/>
              <a:t>	a lot of the options </a:t>
            </a:r>
          </a:p>
          <a:p>
            <a:r>
              <a:rPr lang="en-US" dirty="0"/>
              <a:t>	in the parameter space. </a:t>
            </a:r>
          </a:p>
          <a:p>
            <a:endParaRPr lang="en-US" dirty="0"/>
          </a:p>
          <a:p>
            <a:r>
              <a:rPr lang="en-US" dirty="0"/>
              <a:t>I could go on about how nifty this is but…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53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on to paper.</a:t>
            </a:r>
          </a:p>
          <a:p>
            <a:endParaRPr lang="en-US" dirty="0"/>
          </a:p>
          <a:p>
            <a:r>
              <a:rPr lang="en-US" dirty="0"/>
              <a:t>I liked origami but it wasn’t an obsession</a:t>
            </a:r>
          </a:p>
          <a:p>
            <a:r>
              <a:rPr lang="en-US" dirty="0"/>
              <a:t>Until about two years ago </a:t>
            </a:r>
          </a:p>
          <a:p>
            <a:r>
              <a:rPr lang="en-US" dirty="0"/>
              <a:t>when I needed to fold a really good origami cat </a:t>
            </a:r>
          </a:p>
          <a:p>
            <a:r>
              <a:rPr lang="en-US" dirty="0"/>
              <a:t>	so I could put in </a:t>
            </a:r>
          </a:p>
          <a:p>
            <a:r>
              <a:rPr lang="en-US" dirty="0"/>
              <a:t>	an electronic purring mechanism.</a:t>
            </a:r>
          </a:p>
          <a:p>
            <a:endParaRPr lang="en-US" dirty="0"/>
          </a:p>
          <a:p>
            <a:r>
              <a:rPr lang="en-US" dirty="0"/>
              <a:t>I folded hundreds of cats </a:t>
            </a:r>
          </a:p>
          <a:p>
            <a:r>
              <a:rPr lang="en-US" dirty="0"/>
              <a:t>I started to understand that </a:t>
            </a:r>
          </a:p>
          <a:p>
            <a:r>
              <a:rPr lang="en-US" dirty="0"/>
              <a:t>	origami isn’t about successfully folding a 57-step dragon </a:t>
            </a:r>
          </a:p>
          <a:p>
            <a:r>
              <a:rPr lang="en-US" dirty="0"/>
              <a:t>	but folding the dragon over and over </a:t>
            </a:r>
          </a:p>
          <a:p>
            <a:r>
              <a:rPr lang="en-US" dirty="0"/>
              <a:t>	until you understand it. </a:t>
            </a:r>
          </a:p>
          <a:p>
            <a:r>
              <a:rPr lang="en-US" dirty="0"/>
              <a:t>A lot like calculus.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9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Somewhere in there, I found curved crease origami. </a:t>
            </a:r>
          </a:p>
          <a:p>
            <a:r>
              <a:rPr lang="en-US" dirty="0"/>
              <a:t>The results are so otherworldly and beautiful.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David Huffman (of Huffman codes!) was big into curved origami.</a:t>
            </a:r>
          </a:p>
          <a:p>
            <a:endParaRPr lang="en-US" dirty="0"/>
          </a:p>
          <a:p>
            <a:r>
              <a:rPr lang="en-US" dirty="0"/>
              <a:t>Curves break the origami rules, the result can’t be flat, it has to be 3d.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curves have to be precise 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patterns tend to be generated via computer.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Also, you have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Prescore the paper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or you can’t have a curved fold.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did prescoring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printing out patterns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and then using a ballpoint pen to score the paper.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Eventually I got a </a:t>
            </a:r>
            <a:r>
              <a:rPr lang="en-US" sz="1200" dirty="0" err="1"/>
              <a:t>Cricut</a:t>
            </a:r>
            <a:r>
              <a:rPr lang="en-US" sz="1200" dirty="0"/>
              <a:t>, a machine that does it for 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Finally, for curved crease origami, cardstock is the way to go here,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thicker paper is much easier to prescore and to fold.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14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this point, </a:t>
            </a:r>
          </a:p>
          <a:p>
            <a:r>
              <a:rPr lang="en-US" dirty="0"/>
              <a:t>I was looking beyond folding what other people did </a:t>
            </a:r>
          </a:p>
          <a:p>
            <a:r>
              <a:rPr lang="en-US" dirty="0"/>
              <a:t>And thinking about designing my own patterns.</a:t>
            </a:r>
          </a:p>
          <a:p>
            <a:endParaRPr lang="en-US" dirty="0"/>
          </a:p>
          <a:p>
            <a:r>
              <a:rPr lang="en-US" dirty="0"/>
              <a:t>This octopus pattern isn’t too difficult to fold… </a:t>
            </a:r>
          </a:p>
          <a:p>
            <a:r>
              <a:rPr lang="en-US" dirty="0"/>
              <a:t>I don’t think. I mean other people have successfully done it </a:t>
            </a:r>
          </a:p>
          <a:p>
            <a:r>
              <a:rPr lang="en-US" dirty="0"/>
              <a:t>	so I think it is ok.</a:t>
            </a:r>
          </a:p>
          <a:p>
            <a:endParaRPr lang="en-US" dirty="0"/>
          </a:p>
          <a:p>
            <a:r>
              <a:rPr lang="en-US" dirty="0"/>
              <a:t>I got a book about folding sea creatures so </a:t>
            </a:r>
          </a:p>
          <a:p>
            <a:r>
              <a:rPr lang="en-US" dirty="0"/>
              <a:t>	I could make an origami aquarium.</a:t>
            </a:r>
          </a:p>
          <a:p>
            <a:r>
              <a:rPr lang="en-US" dirty="0"/>
              <a:t>One of the creatures was a nautilus and </a:t>
            </a:r>
          </a:p>
          <a:p>
            <a:r>
              <a:rPr lang="en-US" dirty="0"/>
              <a:t>	I couldn’t fold it. </a:t>
            </a:r>
          </a:p>
          <a:p>
            <a:r>
              <a:rPr lang="en-US" dirty="0"/>
              <a:t>	Step 22 just killed me. </a:t>
            </a:r>
          </a:p>
          <a:p>
            <a:endParaRPr lang="en-US" dirty="0"/>
          </a:p>
          <a:p>
            <a:r>
              <a:rPr lang="en-US" dirty="0"/>
              <a:t>When I noticed a failed curved crease bowl </a:t>
            </a:r>
          </a:p>
          <a:p>
            <a:r>
              <a:rPr lang="en-US" dirty="0"/>
              <a:t>	looked like a shell </a:t>
            </a:r>
          </a:p>
          <a:p>
            <a:r>
              <a:rPr lang="en-US" dirty="0"/>
              <a:t>	after I accidentally cut it in half.</a:t>
            </a:r>
          </a:p>
          <a:p>
            <a:endParaRPr lang="en-US" dirty="0"/>
          </a:p>
          <a:p>
            <a:r>
              <a:rPr lang="en-US" dirty="0"/>
              <a:t>I tried to make a shell pattern </a:t>
            </a:r>
          </a:p>
          <a:p>
            <a:r>
              <a:rPr lang="en-US" dirty="0"/>
              <a:t>and it worked… sort of. </a:t>
            </a:r>
          </a:p>
          <a:p>
            <a:r>
              <a:rPr lang="en-US" dirty="0"/>
              <a:t>No one else could fold it </a:t>
            </a:r>
          </a:p>
          <a:p>
            <a:r>
              <a:rPr lang="en-US" dirty="0"/>
              <a:t>	because it was 85% made of my determination of</a:t>
            </a:r>
          </a:p>
          <a:p>
            <a:r>
              <a:rPr lang="en-US" dirty="0"/>
              <a:t>	“this is going to look like a shell, dang it”</a:t>
            </a:r>
          </a:p>
          <a:p>
            <a:endParaRPr lang="en-US" dirty="0"/>
          </a:p>
          <a:p>
            <a:r>
              <a:rPr lang="en-US" dirty="0"/>
              <a:t>Happily, my husband Chris gave me a book as a present.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81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Tomoko Fuse is a super famous origami artist. </a:t>
            </a:r>
          </a:p>
          <a:p>
            <a:r>
              <a:rPr lang="en-US" dirty="0"/>
              <a:t>Take my word on that.</a:t>
            </a:r>
          </a:p>
          <a:p>
            <a:endParaRPr lang="en-US" dirty="0"/>
          </a:p>
          <a:p>
            <a:r>
              <a:rPr lang="en-US" dirty="0"/>
              <a:t>She does a lot of things with spirals, </a:t>
            </a:r>
          </a:p>
          <a:p>
            <a:r>
              <a:rPr lang="en-US" dirty="0"/>
              <a:t>has a whole book about them. </a:t>
            </a:r>
          </a:p>
          <a:p>
            <a:r>
              <a:rPr lang="en-US" dirty="0"/>
              <a:t>And another book about spirals and boxes </a:t>
            </a:r>
          </a:p>
          <a:p>
            <a:r>
              <a:rPr lang="en-US" dirty="0"/>
              <a:t>	which is nifty </a:t>
            </a:r>
          </a:p>
          <a:p>
            <a:r>
              <a:rPr lang="en-US" dirty="0"/>
              <a:t>	but not on topic.</a:t>
            </a:r>
          </a:p>
          <a:p>
            <a:endParaRPr lang="en-US" dirty="0"/>
          </a:p>
          <a:p>
            <a:r>
              <a:rPr lang="en-US" dirty="0"/>
              <a:t>Anyway, she had this navel shell which is nice looking. </a:t>
            </a:r>
          </a:p>
          <a:p>
            <a:r>
              <a:rPr lang="en-US" dirty="0"/>
              <a:t>	Note these are pics from her book, mine are not this elegant.</a:t>
            </a:r>
          </a:p>
          <a:p>
            <a:endParaRPr lang="en-US" dirty="0"/>
          </a:p>
          <a:p>
            <a:r>
              <a:rPr lang="en-US" dirty="0"/>
              <a:t>Also, 300 pages later, I understand how to make that nautilus but </a:t>
            </a:r>
          </a:p>
          <a:p>
            <a:r>
              <a:rPr lang="en-US" dirty="0"/>
              <a:t>I no longer care about the sea creatures because, well, seashells.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1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this was the page that did me in. </a:t>
            </a:r>
          </a:p>
          <a:p>
            <a:r>
              <a:rPr lang="en-US" dirty="0"/>
              <a:t>Angles, triangle, modifying geometry to get </a:t>
            </a:r>
          </a:p>
          <a:p>
            <a:r>
              <a:rPr lang="en-US" dirty="0"/>
              <a:t>different physical structures. </a:t>
            </a:r>
          </a:p>
          <a:p>
            <a:endParaRPr lang="en-US" dirty="0"/>
          </a:p>
          <a:p>
            <a:r>
              <a:rPr lang="en-US" dirty="0"/>
              <a:t>A larger central angle (top angle) leads to </a:t>
            </a:r>
          </a:p>
          <a:p>
            <a:r>
              <a:rPr lang="en-US" dirty="0"/>
              <a:t>	a large body whorl and smaller protoconch.</a:t>
            </a:r>
          </a:p>
          <a:p>
            <a:endParaRPr lang="en-US" dirty="0"/>
          </a:p>
          <a:p>
            <a:r>
              <a:rPr lang="en-US" dirty="0"/>
              <a:t>A larger spirality angle (the smaller angle) causes </a:t>
            </a:r>
          </a:p>
          <a:p>
            <a:r>
              <a:rPr lang="en-US" dirty="0"/>
              <a:t>	the spiral to grow more quickly,</a:t>
            </a:r>
          </a:p>
          <a:p>
            <a:r>
              <a:rPr lang="en-US" dirty="0"/>
              <a:t>	 leading to a bigger </a:t>
            </a:r>
          </a:p>
          <a:p>
            <a:r>
              <a:rPr lang="en-US" dirty="0"/>
              <a:t>	but blockier, less rounded form.</a:t>
            </a:r>
          </a:p>
          <a:p>
            <a:endParaRPr lang="en-US" dirty="0"/>
          </a:p>
          <a:p>
            <a:r>
              <a:rPr lang="en-US" dirty="0"/>
              <a:t>I didn’t choose angle names, they are from Fuse’s book.</a:t>
            </a:r>
          </a:p>
          <a:p>
            <a:endParaRPr lang="en-US" dirty="0"/>
          </a:p>
          <a:p>
            <a:r>
              <a:rPr lang="en-US" dirty="0"/>
              <a:t>But remember back to Raup and his </a:t>
            </a:r>
          </a:p>
          <a:p>
            <a:r>
              <a:rPr lang="en-US" dirty="0"/>
              <a:t>	W which described how fast the shell grew?</a:t>
            </a:r>
          </a:p>
          <a:p>
            <a:r>
              <a:rPr lang="en-US" dirty="0"/>
              <a:t>	And T which is related to how much of the old whorl </a:t>
            </a:r>
          </a:p>
          <a:p>
            <a:r>
              <a:rPr lang="en-US" dirty="0"/>
              <a:t>	is covered by the new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8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6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0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50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2048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8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92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93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66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0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7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6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6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4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9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3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0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16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iawhite/origam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colab.research.google.com/drive/1NZ3piVw5GSPSz7ywfhFOCfl28BkP25RV?usp=sharing#scrollTo=dQa9qID5OLEV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gicaleleganc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mbedded.fm/" TargetMode="External"/><Relationship Id="rId4" Type="http://schemas.openxmlformats.org/officeDocument/2006/relationships/hyperlink" Target="https://www.amazon.com/gp/product/1449302149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iawhite/origam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NZ3piVw5GSPSz7ywfhFOCfl28BkP25RV?usp=sharing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D019-1CB0-4E87-ABFA-2FAABCCD3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Snails, Paper, and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C1183-AE90-4F56-B6FB-473D93A4D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744" y="3694375"/>
            <a:ext cx="10354055" cy="754025"/>
          </a:xfrm>
        </p:spPr>
        <p:txBody>
          <a:bodyPr>
            <a:normAutofit fontScale="92500"/>
          </a:bodyPr>
          <a:lstStyle/>
          <a:p>
            <a:r>
              <a:rPr lang="en-US" dirty="0"/>
              <a:t>A Computational Approach to Mollusc Morphology in Origami</a:t>
            </a:r>
          </a:p>
        </p:txBody>
      </p:sp>
    </p:spTree>
    <p:extLst>
      <p:ext uri="{BB962C8B-B14F-4D97-AF65-F5344CB8AC3E}">
        <p14:creationId xmlns:p14="http://schemas.microsoft.com/office/powerpoint/2010/main" val="331932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0DF9A4-FB4D-4A10-ACA3-AE6D06832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F4D46-9876-4137-9C7A-F882D1B65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https://github.com/eleciawhite/origami</a:t>
            </a:r>
          </a:p>
        </p:txBody>
      </p:sp>
    </p:spTree>
    <p:extLst>
      <p:ext uri="{BB962C8B-B14F-4D97-AF65-F5344CB8AC3E}">
        <p14:creationId xmlns:p14="http://schemas.microsoft.com/office/powerpoint/2010/main" val="151952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9C94-0906-4DB9-A9F8-F30ED2C8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the Navel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5B4D-8017-4A90-A17E-C12267F0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375321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Is this really an algorithm?</a:t>
            </a:r>
          </a:p>
          <a:p>
            <a:pPr marL="0" indent="0">
              <a:buNone/>
            </a:pPr>
            <a:r>
              <a:rPr lang="en-US" dirty="0"/>
              <a:t> I’m just creating a triangle </a:t>
            </a:r>
          </a:p>
          <a:p>
            <a:pPr marL="0" indent="0">
              <a:buNone/>
            </a:pPr>
            <a:r>
              <a:rPr lang="en-US" dirty="0"/>
              <a:t>Then adding a line with some other triangles </a:t>
            </a:r>
          </a:p>
          <a:p>
            <a:pPr marL="0" indent="0">
              <a:buNone/>
            </a:pPr>
            <a:r>
              <a:rPr lang="en-US" dirty="0"/>
              <a:t>Then repeatedly adding another line until the end. </a:t>
            </a:r>
          </a:p>
          <a:p>
            <a:pPr marL="0" indent="0">
              <a:buNone/>
            </a:pPr>
            <a:r>
              <a:rPr lang="en-US" dirty="0"/>
              <a:t>And finally containing it all in an outer triangle.</a:t>
            </a:r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ED27D1CB-DE17-4DDC-B0D3-C34D73065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13" y="1825625"/>
            <a:ext cx="7137731" cy="41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31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D6B5-CEE4-441D-880F-BA877475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08F3-FC09-443A-B38C-3A8382FE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89" y="5167312"/>
            <a:ext cx="4386219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https://github.com/eleciawhite/origami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There is also an online </a:t>
            </a:r>
            <a:r>
              <a:rPr lang="en-US" sz="2000" dirty="0">
                <a:hlinkClick r:id="rId4"/>
              </a:rPr>
              <a:t>colab</a:t>
            </a:r>
            <a:r>
              <a:rPr lang="en-US" sz="2000" dirty="0"/>
              <a:t> (like Jupyter) so you don’t need to install anything.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DA3A0-AD87-44B2-8973-F8FD3181F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597" y="0"/>
            <a:ext cx="733004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A7DEA5-BB33-4C20-B17B-E9DB965F7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88" y="1690688"/>
            <a:ext cx="4386219" cy="14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0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DC3C4D-8CEF-47A1-87AE-35EAF812F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80705" y="635285"/>
            <a:ext cx="5245559" cy="7292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302D9-54AE-4559-835B-01144C2C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Fuse-Style Navel Shells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0206A02-A0F3-4B52-B061-E845BF64A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95"/>
            <a:ext cx="3628884" cy="6858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745FDAB-47D7-4E7E-A68A-68D082CEC5E9}"/>
              </a:ext>
            </a:extLst>
          </p:cNvPr>
          <p:cNvSpPr txBox="1">
            <a:spLocks/>
          </p:cNvSpPr>
          <p:nvPr/>
        </p:nvSpPr>
        <p:spPr>
          <a:xfrm>
            <a:off x="10231723" y="1690688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 = 15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sa= 30</a:t>
            </a:r>
          </a:p>
        </p:txBody>
      </p:sp>
    </p:spTree>
    <p:extLst>
      <p:ext uri="{BB962C8B-B14F-4D97-AF65-F5344CB8AC3E}">
        <p14:creationId xmlns:p14="http://schemas.microsoft.com/office/powerpoint/2010/main" val="124537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B725C-A6C0-4D06-8AC1-21317C63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More Geometry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B74AF77E-B0A9-4181-8AFC-8DF40FC73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2" y="0"/>
            <a:ext cx="5434080" cy="6878583"/>
          </a:xfrm>
          <a:prstGeom prst="rect">
            <a:avLst/>
          </a:prstGeom>
        </p:spPr>
      </p:pic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4E1B9FDF-9A5C-428C-A56F-40865A8B9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095" y="2402733"/>
            <a:ext cx="3704095" cy="4292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This is no way to lead your life.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Though maybe it is. 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 mean, I feel pretty good about myself after doing math. Like I’m smart and know stuff. 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Ada Lovelace used to do calculus problems for fun. When I heard that I thought that sounded interesting, wished I could do.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Then I realized… no one is stopping me. Except me.</a:t>
            </a:r>
          </a:p>
        </p:txBody>
      </p:sp>
    </p:spTree>
    <p:extLst>
      <p:ext uri="{BB962C8B-B14F-4D97-AF65-F5344CB8AC3E}">
        <p14:creationId xmlns:p14="http://schemas.microsoft.com/office/powerpoint/2010/main" val="343834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bag, cluttered&#10;&#10;Description automatically generated">
            <a:extLst>
              <a:ext uri="{FF2B5EF4-FFF2-40B4-BE49-F238E27FC236}">
                <a16:creationId xmlns:a16="http://schemas.microsoft.com/office/drawing/2014/main" id="{9626C150-41BA-4888-8E13-15FE3B73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9" b="18186"/>
          <a:stretch/>
        </p:blipFill>
        <p:spPr>
          <a:xfrm>
            <a:off x="122650" y="280876"/>
            <a:ext cx="11946699" cy="6296247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99672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DB8367-5D30-481B-9BDB-7F2519ADE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71" y="1690688"/>
            <a:ext cx="5633667" cy="5697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1333A-E079-44C2-BEF2-29E11356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Unbalanced Spirality Angle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055101-CE84-45F8-9D3F-CD0A59415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71" y="0"/>
            <a:ext cx="3439955" cy="6858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B1700C4-E84E-4DBA-885F-0D6C1D08AF56}"/>
              </a:ext>
            </a:extLst>
          </p:cNvPr>
          <p:cNvSpPr txBox="1">
            <a:spLocks/>
          </p:cNvSpPr>
          <p:nvPr/>
        </p:nvSpPr>
        <p:spPr>
          <a:xfrm>
            <a:off x="8994312" y="1690688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caL = caR = 7.5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(ca = caL + caR = 15)</a:t>
            </a:r>
            <a:b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</a:b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saL= 35, saR = 25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0E3BBE-E761-4C94-B51F-6F63C9573BAD}"/>
              </a:ext>
            </a:extLst>
          </p:cNvPr>
          <p:cNvSpPr txBox="1">
            <a:spLocks/>
          </p:cNvSpPr>
          <p:nvPr/>
        </p:nvSpPr>
        <p:spPr>
          <a:xfrm>
            <a:off x="9549668" y="6059837"/>
            <a:ext cx="2926080" cy="433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Chirality</a:t>
            </a:r>
          </a:p>
        </p:txBody>
      </p:sp>
    </p:spTree>
    <p:extLst>
      <p:ext uri="{BB962C8B-B14F-4D97-AF65-F5344CB8AC3E}">
        <p14:creationId xmlns:p14="http://schemas.microsoft.com/office/powerpoint/2010/main" val="12809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th&#10;&#10;Description automatically generated">
            <a:extLst>
              <a:ext uri="{FF2B5EF4-FFF2-40B4-BE49-F238E27FC236}">
                <a16:creationId xmlns:a16="http://schemas.microsoft.com/office/drawing/2014/main" id="{22B6652E-0E42-4D4E-9605-54A9F76A3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t="15337" r="15115" b="12120"/>
          <a:stretch/>
        </p:blipFill>
        <p:spPr>
          <a:xfrm rot="16200000">
            <a:off x="3360460" y="1605107"/>
            <a:ext cx="4772198" cy="5673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848EE-D270-43E0-B8AC-7ACE931A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Unbalanced Central Angle</a:t>
            </a:r>
          </a:p>
        </p:txBody>
      </p:sp>
      <p:pic>
        <p:nvPicPr>
          <p:cNvPr id="5" name="Content Placeholder 4" descr="A close-up of a notebook&#10;&#10;Description automatically generated with low confidence">
            <a:extLst>
              <a:ext uri="{FF2B5EF4-FFF2-40B4-BE49-F238E27FC236}">
                <a16:creationId xmlns:a16="http://schemas.microsoft.com/office/drawing/2014/main" id="{EDFB8EA7-7F50-4E40-911B-F9ADB2074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096" y="0"/>
            <a:ext cx="4461755" cy="6858000"/>
          </a:xfr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504F83F-BDBB-4F27-91E7-1A117EF992A6}"/>
              </a:ext>
            </a:extLst>
          </p:cNvPr>
          <p:cNvSpPr txBox="1">
            <a:spLocks/>
          </p:cNvSpPr>
          <p:nvPr/>
        </p:nvSpPr>
        <p:spPr>
          <a:xfrm>
            <a:off x="9265920" y="1600718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caL = 0, caR = 15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saL=  saR = 30</a:t>
            </a:r>
          </a:p>
        </p:txBody>
      </p:sp>
    </p:spTree>
    <p:extLst>
      <p:ext uri="{BB962C8B-B14F-4D97-AF65-F5344CB8AC3E}">
        <p14:creationId xmlns:p14="http://schemas.microsoft.com/office/powerpoint/2010/main" val="250454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n umbrella&#10;&#10;Description automatically generated with medium confidence">
            <a:extLst>
              <a:ext uri="{FF2B5EF4-FFF2-40B4-BE49-F238E27FC236}">
                <a16:creationId xmlns:a16="http://schemas.microsoft.com/office/drawing/2014/main" id="{4F68E683-4FE9-40A1-A3A8-8776AE6194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1" t="17904" r="3009" b="9542"/>
          <a:stretch/>
        </p:blipFill>
        <p:spPr>
          <a:xfrm>
            <a:off x="3474108" y="2114634"/>
            <a:ext cx="5681090" cy="4743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60F67-2A25-4103-8BF8-FA194D15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Unbalanced CA and SA</a:t>
            </a:r>
          </a:p>
        </p:txBody>
      </p:sp>
      <p:pic>
        <p:nvPicPr>
          <p:cNvPr id="5" name="Content Placeholder 4" descr="A picture containing text, envelope, fabric, picture frame&#10;&#10;Description automatically generated">
            <a:extLst>
              <a:ext uri="{FF2B5EF4-FFF2-40B4-BE49-F238E27FC236}">
                <a16:creationId xmlns:a16="http://schemas.microsoft.com/office/drawing/2014/main" id="{57C79CEA-68ED-42F7-9D26-623EB1FD2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21"/>
            <a:ext cx="3976135" cy="6916820"/>
          </a:xfr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462E4BD-7AC5-4FED-82C3-32A6A99F1B58}"/>
              </a:ext>
            </a:extLst>
          </p:cNvPr>
          <p:cNvSpPr txBox="1">
            <a:spLocks/>
          </p:cNvSpPr>
          <p:nvPr/>
        </p:nvSpPr>
        <p:spPr>
          <a:xfrm>
            <a:off x="9265920" y="1707559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caL = 0, caR = 15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saL= 35, saR = 25</a:t>
            </a:r>
          </a:p>
        </p:txBody>
      </p:sp>
    </p:spTree>
    <p:extLst>
      <p:ext uri="{BB962C8B-B14F-4D97-AF65-F5344CB8AC3E}">
        <p14:creationId xmlns:p14="http://schemas.microsoft.com/office/powerpoint/2010/main" val="181898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EBC7-6EBA-4CCE-BAF3-3562FF2C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Paper Snail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A026-C531-407E-9CE1-40C8E7DA0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5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9E681E-B45A-4089-B48C-BEA09F10D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Snails</a:t>
            </a:r>
          </a:p>
        </p:txBody>
      </p:sp>
      <p:pic>
        <p:nvPicPr>
          <p:cNvPr id="11" name="Picture 10" descr="A picture containing invertebrate, mollusk, snail&#10;&#10;Description automatically generated">
            <a:extLst>
              <a:ext uri="{FF2B5EF4-FFF2-40B4-BE49-F238E27FC236}">
                <a16:creationId xmlns:a16="http://schemas.microsoft.com/office/drawing/2014/main" id="{EE2D71E8-8389-48B4-BAFC-726A2B616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64" y="1283315"/>
            <a:ext cx="4608576" cy="3663817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E118D320-84DC-43D2-B6B5-4E9D658F7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84773"/>
            <a:ext cx="9144000" cy="754025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Ok, all molluscs with shells. </a:t>
            </a:r>
          </a:p>
          <a:p>
            <a:r>
              <a:rPr lang="en-US" sz="2200" dirty="0"/>
              <a:t>But not cephalopods.</a:t>
            </a:r>
          </a:p>
        </p:txBody>
      </p:sp>
    </p:spTree>
    <p:extLst>
      <p:ext uri="{BB962C8B-B14F-4D97-AF65-F5344CB8AC3E}">
        <p14:creationId xmlns:p14="http://schemas.microsoft.com/office/powerpoint/2010/main" val="88904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886A-F7C8-434F-AC32-00E8D46F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Paper Snails</a:t>
            </a:r>
          </a:p>
        </p:txBody>
      </p:sp>
      <p:pic>
        <p:nvPicPr>
          <p:cNvPr id="9" name="Picture 8" descr="A picture containing cloth, silver&#10;&#10;Description automatically generated">
            <a:extLst>
              <a:ext uri="{FF2B5EF4-FFF2-40B4-BE49-F238E27FC236}">
                <a16:creationId xmlns:a16="http://schemas.microsoft.com/office/drawing/2014/main" id="{2735BB52-864C-4A43-97DE-F9A1474D1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5143" y="710819"/>
            <a:ext cx="5561714" cy="7521452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D083BA7-52AD-4A3B-9E16-15E9B52B5B72}"/>
              </a:ext>
            </a:extLst>
          </p:cNvPr>
          <p:cNvSpPr txBox="1">
            <a:spLocks/>
          </p:cNvSpPr>
          <p:nvPr/>
        </p:nvSpPr>
        <p:spPr>
          <a:xfrm>
            <a:off x="9890759" y="3954238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Planispiral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caL = caR = 25</a:t>
            </a:r>
            <a:b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</a:b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saL= saR = 17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7805B-82AB-4B71-AED2-67DFDDD89BEE}"/>
              </a:ext>
            </a:extLst>
          </p:cNvPr>
          <p:cNvSpPr txBox="1">
            <a:spLocks/>
          </p:cNvSpPr>
          <p:nvPr/>
        </p:nvSpPr>
        <p:spPr>
          <a:xfrm>
            <a:off x="123697" y="3742428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Turbinate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caL = 0, caR = 15</a:t>
            </a:r>
            <a:b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</a:b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saL= 35, saR = 25</a:t>
            </a:r>
          </a:p>
        </p:txBody>
      </p:sp>
    </p:spTree>
    <p:extLst>
      <p:ext uri="{BB962C8B-B14F-4D97-AF65-F5344CB8AC3E}">
        <p14:creationId xmlns:p14="http://schemas.microsoft.com/office/powerpoint/2010/main" val="468010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half, eaten&#10;&#10;Description automatically generated">
            <a:extLst>
              <a:ext uri="{FF2B5EF4-FFF2-40B4-BE49-F238E27FC236}">
                <a16:creationId xmlns:a16="http://schemas.microsoft.com/office/drawing/2014/main" id="{757DA5E3-C540-4124-B8A8-4D54AFA5E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32" y="4510839"/>
            <a:ext cx="2840945" cy="2435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286B5-FC35-4702-BB77-D9B4F104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Conches</a:t>
            </a:r>
          </a:p>
        </p:txBody>
      </p:sp>
      <p:pic>
        <p:nvPicPr>
          <p:cNvPr id="6" name="Picture 5" descr="A picture containing floor, mollusk, half, eaten&#10;&#10;Description automatically generated">
            <a:extLst>
              <a:ext uri="{FF2B5EF4-FFF2-40B4-BE49-F238E27FC236}">
                <a16:creationId xmlns:a16="http://schemas.microsoft.com/office/drawing/2014/main" id="{A24B2EF5-A830-48FD-9619-A43FFA989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30" y="4454644"/>
            <a:ext cx="3382495" cy="2547486"/>
          </a:xfrm>
          <a:prstGeom prst="rect">
            <a:avLst/>
          </a:prstGeom>
        </p:spPr>
      </p:pic>
      <p:pic>
        <p:nvPicPr>
          <p:cNvPr id="10" name="Picture 9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A4544F31-9668-4036-8B88-29F624095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35" y="4497951"/>
            <a:ext cx="3051606" cy="2547486"/>
          </a:xfrm>
          <a:prstGeom prst="rect">
            <a:avLst/>
          </a:prstGeom>
        </p:spPr>
      </p:pic>
      <p:pic>
        <p:nvPicPr>
          <p:cNvPr id="4" name="Picture 2" descr="Raup, 1962">
            <a:extLst>
              <a:ext uri="{FF2B5EF4-FFF2-40B4-BE49-F238E27FC236}">
                <a16:creationId xmlns:a16="http://schemas.microsoft.com/office/drawing/2014/main" id="{12570EB1-31C6-46AC-9D2A-E86C10F64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0237" y="1690688"/>
            <a:ext cx="8160283" cy="29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8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56AA-ADD7-49A8-99E5-657C8D0E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Elecia (Engelman) White ‘96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E58A-AACA-46A4-9A80-E68EAE0B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I’m an embedded software engineer; I write software for things that aren’t computers. The applications are endless.</a:t>
            </a:r>
          </a:p>
          <a:p>
            <a:pPr marL="0" indent="0">
              <a:buNone/>
            </a:pPr>
            <a:r>
              <a:rPr lang="en-US" dirty="0"/>
              <a:t>I’m a consultant and my company is </a:t>
            </a:r>
            <a:r>
              <a:rPr lang="en-US" dirty="0">
                <a:hlinkClick r:id="rId3"/>
              </a:rPr>
              <a:t>Logical Elegance, Inc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 wrote O’Reilly’s </a:t>
            </a:r>
            <a:r>
              <a:rPr lang="en-US" dirty="0">
                <a:hlinkClick r:id="rId4"/>
              </a:rPr>
              <a:t>Making Embedded Systems</a:t>
            </a:r>
            <a:r>
              <a:rPr lang="en-US" dirty="0"/>
              <a:t>, a great-eared nightjar.</a:t>
            </a:r>
          </a:p>
          <a:p>
            <a:pPr marL="0" indent="0">
              <a:buNone/>
            </a:pPr>
            <a:r>
              <a:rPr lang="en-US" dirty="0"/>
              <a:t>CW ’96 and I host the </a:t>
            </a:r>
            <a:r>
              <a:rPr lang="en-US" dirty="0">
                <a:hlinkClick r:id="rId5"/>
              </a:rPr>
              <a:t>Embedded</a:t>
            </a:r>
            <a:r>
              <a:rPr lang="en-US" dirty="0"/>
              <a:t> podcast where we talk about engineering, science art, teaching, and sometimes embedded systems.</a:t>
            </a:r>
          </a:p>
          <a:p>
            <a:pPr marL="0" indent="0">
              <a:buNone/>
            </a:pPr>
            <a:r>
              <a:rPr lang="en-US" dirty="0"/>
              <a:t>Mudd Individual Program of Study: applied CS and theoretical engineering (programming and Fourier). Two concentrations: art and theories of learning.</a:t>
            </a:r>
          </a:p>
          <a:p>
            <a:pPr marL="0" indent="0">
              <a:buNone/>
            </a:pPr>
            <a:r>
              <a:rPr lang="en-US" dirty="0"/>
              <a:t>I really like snails. And origami. And robots.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27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740E-14AA-44F1-A405-07BBBDF27A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4E779EE-132B-4C53-8C39-47B3D57B5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Insert snail joke here.</a:t>
            </a:r>
          </a:p>
        </p:txBody>
      </p:sp>
    </p:spTree>
    <p:extLst>
      <p:ext uri="{BB962C8B-B14F-4D97-AF65-F5344CB8AC3E}">
        <p14:creationId xmlns:p14="http://schemas.microsoft.com/office/powerpoint/2010/main" val="1089422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F996-C294-45E9-8035-1FEB95C8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8B185-AF71-447D-B0D3-921E3C52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Mollusk Morphology</a:t>
            </a:r>
          </a:p>
          <a:p>
            <a:pPr marL="457200" lvl="1" indent="0">
              <a:buNone/>
            </a:pPr>
            <a:r>
              <a:rPr lang="en-US" dirty="0"/>
              <a:t>Computer as Aid in Describing Form in Gastropod Shells. Raup, David M, 1962.</a:t>
            </a:r>
          </a:p>
          <a:p>
            <a:pPr marL="457200" lvl="1" indent="0">
              <a:buNone/>
            </a:pPr>
            <a:r>
              <a:rPr lang="en-US" dirty="0"/>
              <a:t>Geometric Analysis  of Shell Coiling. Raup, David M, 1966.</a:t>
            </a:r>
          </a:p>
          <a:p>
            <a:pPr marL="457200" lvl="1" indent="0">
              <a:buNone/>
            </a:pPr>
            <a:r>
              <a:rPr lang="en-US" dirty="0"/>
              <a:t>A Natural History of Shells. </a:t>
            </a:r>
            <a:r>
              <a:rPr lang="en-US" dirty="0" err="1"/>
              <a:t>Vermeij</a:t>
            </a:r>
            <a:r>
              <a:rPr lang="en-US" dirty="0"/>
              <a:t>, </a:t>
            </a:r>
            <a:r>
              <a:rPr lang="en-US" dirty="0" err="1"/>
              <a:t>Geerat</a:t>
            </a:r>
            <a:r>
              <a:rPr lang="en-US" dirty="0"/>
              <a:t> J, 1993.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Snail Facts</a:t>
            </a:r>
          </a:p>
          <a:p>
            <a:pPr marL="457200" lvl="1" indent="0">
              <a:buNone/>
            </a:pPr>
            <a:r>
              <a:rPr lang="en-US" dirty="0"/>
              <a:t>Spirals in Time: The Secret Life and Curious Afterlife of Seashells. Scales, Helen, 2015.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Origami Books:</a:t>
            </a:r>
          </a:p>
          <a:p>
            <a:pPr marL="457200" lvl="1" indent="0">
              <a:buNone/>
            </a:pPr>
            <a:r>
              <a:rPr lang="en-US" dirty="0"/>
              <a:t>Tomoko Fuse: Spirals</a:t>
            </a:r>
          </a:p>
          <a:p>
            <a:pPr marL="457200" lvl="1" indent="0">
              <a:buNone/>
            </a:pPr>
            <a:r>
              <a:rPr lang="en-US" dirty="0"/>
              <a:t>Jun </a:t>
            </a:r>
            <a:r>
              <a:rPr lang="en-US" dirty="0" err="1"/>
              <a:t>Mitani</a:t>
            </a:r>
            <a:r>
              <a:rPr lang="en-US" dirty="0"/>
              <a:t>: Curved Folding Origami Design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https://github.com/eleciawhite/origami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colab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465337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FE2E-24C3-42F8-A47C-9AE75ED9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Folding Triangles: 4 steps</a:t>
            </a:r>
          </a:p>
        </p:txBody>
      </p:sp>
      <p:pic>
        <p:nvPicPr>
          <p:cNvPr id="5" name="Picture 4" descr="A picture containing necktie, person, shirt, blue&#10;&#10;Description automatically generated">
            <a:extLst>
              <a:ext uri="{FF2B5EF4-FFF2-40B4-BE49-F238E27FC236}">
                <a16:creationId xmlns:a16="http://schemas.microsoft.com/office/drawing/2014/main" id="{36CF13A9-9254-4505-A3E0-9271910D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" y="1648067"/>
            <a:ext cx="3521595" cy="5209932"/>
          </a:xfrm>
          <a:prstGeom prst="rect">
            <a:avLst/>
          </a:prstGeom>
        </p:spPr>
      </p:pic>
      <p:pic>
        <p:nvPicPr>
          <p:cNvPr id="7" name="Picture 6" descr="A picture containing necktie, bedclothes&#10;&#10;Description automatically generated">
            <a:extLst>
              <a:ext uri="{FF2B5EF4-FFF2-40B4-BE49-F238E27FC236}">
                <a16:creationId xmlns:a16="http://schemas.microsoft.com/office/drawing/2014/main" id="{362D554F-B20B-4B2D-B992-970F80CEB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71" y="1648068"/>
            <a:ext cx="2802198" cy="5209932"/>
          </a:xfrm>
          <a:prstGeom prst="rect">
            <a:avLst/>
          </a:prstGeom>
        </p:spPr>
      </p:pic>
      <p:pic>
        <p:nvPicPr>
          <p:cNvPr id="24" name="Picture 23" descr="A close-up of a syringe&#10;&#10;Description automatically generated">
            <a:extLst>
              <a:ext uri="{FF2B5EF4-FFF2-40B4-BE49-F238E27FC236}">
                <a16:creationId xmlns:a16="http://schemas.microsoft.com/office/drawing/2014/main" id="{82D7C5D5-3A4B-4776-9AFA-5D65697AF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57" y="4260483"/>
            <a:ext cx="3862332" cy="2597517"/>
          </a:xfrm>
          <a:prstGeom prst="rect">
            <a:avLst/>
          </a:prstGeom>
        </p:spPr>
      </p:pic>
      <p:pic>
        <p:nvPicPr>
          <p:cNvPr id="19" name="Picture 18" descr="A picture containing necktie, shirt, white, blue&#10;&#10;Description automatically generated">
            <a:extLst>
              <a:ext uri="{FF2B5EF4-FFF2-40B4-BE49-F238E27FC236}">
                <a16:creationId xmlns:a16="http://schemas.microsoft.com/office/drawing/2014/main" id="{45039E15-5E41-464F-9042-43E037326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64666" y="1495668"/>
            <a:ext cx="3465947" cy="3770741"/>
          </a:xfrm>
          <a:prstGeom prst="rect">
            <a:avLst/>
          </a:prstGeom>
        </p:spPr>
      </p:pic>
      <p:pic>
        <p:nvPicPr>
          <p:cNvPr id="22" name="Picture 21" descr="A picture containing bed&#10;&#10;Description automatically generated">
            <a:extLst>
              <a:ext uri="{FF2B5EF4-FFF2-40B4-BE49-F238E27FC236}">
                <a16:creationId xmlns:a16="http://schemas.microsoft.com/office/drawing/2014/main" id="{17704D36-163A-49E9-B77C-4D3C3F871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29" y="3388017"/>
            <a:ext cx="4053693" cy="4172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370C2D-2796-4ACD-AC93-059CE899C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628" y="1596434"/>
            <a:ext cx="3184464" cy="27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7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cloth&#10;&#10;Description automatically generated">
            <a:extLst>
              <a:ext uri="{FF2B5EF4-FFF2-40B4-BE49-F238E27FC236}">
                <a16:creationId xmlns:a16="http://schemas.microsoft.com/office/drawing/2014/main" id="{7C72F59D-00BF-4864-843C-92FCFE36A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6" r="20285" b="-1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46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509B-ECE2-419C-8A03-5E23D8E4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Nautilus Half-shell</a:t>
            </a:r>
          </a:p>
        </p:txBody>
      </p:sp>
      <p:pic>
        <p:nvPicPr>
          <p:cNvPr id="5" name="Content Placeholder 4" descr="A picture containing cloth&#10;&#10;Description automatically generated">
            <a:extLst>
              <a:ext uri="{FF2B5EF4-FFF2-40B4-BE49-F238E27FC236}">
                <a16:creationId xmlns:a16="http://schemas.microsoft.com/office/drawing/2014/main" id="{D110D625-614C-4341-A551-B4574B6CF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36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285865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FFD0-C2A9-486D-888A-74436C4B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Conch? Needs work.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18A3-EAC2-4BA9-933E-2632E97D9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412" y="1427485"/>
            <a:ext cx="4817304" cy="556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42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4497-86BE-4F50-907E-95B6BC01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610"/>
            <a:ext cx="10515600" cy="1325563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  <p:pic>
        <p:nvPicPr>
          <p:cNvPr id="5" name="Content Placeholder 4" descr="A picture containing container, plastic, drink, cluttered&#10;&#10;Description automatically generated">
            <a:extLst>
              <a:ext uri="{FF2B5EF4-FFF2-40B4-BE49-F238E27FC236}">
                <a16:creationId xmlns:a16="http://schemas.microsoft.com/office/drawing/2014/main" id="{CD56152F-6365-49F4-B6AD-7DF73FE91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41" y="1825625"/>
            <a:ext cx="5231293" cy="4351338"/>
          </a:xfrm>
        </p:spPr>
      </p:pic>
      <p:pic>
        <p:nvPicPr>
          <p:cNvPr id="7" name="Picture 6" descr="A picture containing cloth, white&#10;&#10;Description automatically generated">
            <a:extLst>
              <a:ext uri="{FF2B5EF4-FFF2-40B4-BE49-F238E27FC236}">
                <a16:creationId xmlns:a16="http://schemas.microsoft.com/office/drawing/2014/main" id="{EE48C5F6-6C0E-461C-B566-0B96BB158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45" y="0"/>
            <a:ext cx="7404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1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A079BE1-ED93-4445-AD4A-0D671097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F6C79BF-A4E0-4CC8-952B-C736485C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14B53-CB9F-435B-94FC-4BAF3A47E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824690"/>
            <a:ext cx="3724138" cy="1395140"/>
          </a:xfrm>
        </p:spPr>
        <p:txBody>
          <a:bodyPr anchor="ctr">
            <a:normAutofit/>
          </a:bodyPr>
          <a:lstStyle/>
          <a:p>
            <a:pPr algn="r"/>
            <a:r>
              <a:rPr lang="en-US" sz="2200" dirty="0">
                <a:solidFill>
                  <a:schemeClr val="tx1"/>
                </a:solidFill>
              </a:rPr>
              <a:t>Computer as Aid in Describing Form in Gastropod Shells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Raup, 1962</a:t>
            </a:r>
          </a:p>
        </p:txBody>
      </p:sp>
      <p:pic>
        <p:nvPicPr>
          <p:cNvPr id="1026" name="Picture 2" descr="Raup, 1962">
            <a:extLst>
              <a:ext uri="{FF2B5EF4-FFF2-40B4-BE49-F238E27FC236}">
                <a16:creationId xmlns:a16="http://schemas.microsoft.com/office/drawing/2014/main" id="{8AD95A8B-272C-4E75-9497-C988B25B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0811" y="643467"/>
            <a:ext cx="9910377" cy="35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D055-4CA9-40BE-9CED-6FC167D2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824689"/>
            <a:ext cx="6894237" cy="142550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W: size ratio of successive generating curves</a:t>
            </a:r>
          </a:p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D: distance of the generating curve from the axis,</a:t>
            </a:r>
          </a:p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T: proportion of the height of one generating curve that is covered by each subsequent turn.</a:t>
            </a:r>
          </a:p>
        </p:txBody>
      </p:sp>
    </p:spTree>
    <p:extLst>
      <p:ext uri="{BB962C8B-B14F-4D97-AF65-F5344CB8AC3E}">
        <p14:creationId xmlns:p14="http://schemas.microsoft.com/office/powerpoint/2010/main" val="2314034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3A179E-9739-4A6A-BFC0-9792A47FF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7D440-4C0E-47FF-BB6E-15E39BBB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en-US" sz="4400"/>
              <a:t> Luck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C1C68-77C2-488E-96C6-C1247F48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Curved crease and pleated</a:t>
            </a:r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64B5D730-0F03-4E18-B5E2-A3AFEE4C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601" y="484632"/>
            <a:ext cx="3546267" cy="352542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ree, outdoor, sky&#10;&#10;Description automatically generated">
            <a:extLst>
              <a:ext uri="{FF2B5EF4-FFF2-40B4-BE49-F238E27FC236}">
                <a16:creationId xmlns:a16="http://schemas.microsoft.com/office/drawing/2014/main" id="{4C54F1FE-B763-4516-B065-EE9ABF67EF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" r="2" b="7025"/>
          <a:stretch/>
        </p:blipFill>
        <p:spPr>
          <a:xfrm>
            <a:off x="5298468" y="1157701"/>
            <a:ext cx="3231697" cy="21792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CAAE7-0794-4AF7-8A50-AB589BEC9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1263" y="484632"/>
            <a:ext cx="2876095" cy="2022476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D3435D-9A48-4791-925E-91DC45F79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602" y="4164379"/>
            <a:ext cx="3546267" cy="220898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D1D20898-4E05-4678-AF40-ADD3390C0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1263" y="2661434"/>
            <a:ext cx="2876095" cy="3694916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 descr="A picture containing tree, outdoor, hydrant, outdoor object&#10;&#10;Description automatically generated">
            <a:extLst>
              <a:ext uri="{FF2B5EF4-FFF2-40B4-BE49-F238E27FC236}">
                <a16:creationId xmlns:a16="http://schemas.microsoft.com/office/drawing/2014/main" id="{F227FCA2-B4AE-44BA-9EA2-CD17EC0F9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8" r="-3" b="17622"/>
          <a:stretch/>
        </p:blipFill>
        <p:spPr>
          <a:xfrm>
            <a:off x="8992129" y="3648954"/>
            <a:ext cx="2554362" cy="17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0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8549A-2F53-46E9-9B5E-E8A441AA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Programming </a:t>
            </a:r>
            <a:br>
              <a:rPr lang="en-US" sz="3600">
                <a:solidFill>
                  <a:schemeClr val="tx1"/>
                </a:solidFill>
              </a:rPr>
            </a:br>
            <a:r>
              <a:rPr lang="en-US" sz="3600">
                <a:solidFill>
                  <a:schemeClr val="tx1"/>
                </a:solidFill>
              </a:rPr>
              <a:t>Triangles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52BEF8-36CD-4BC8-BCCB-0C3930CBE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30"/>
          <a:stretch/>
        </p:blipFill>
        <p:spPr bwMode="auto">
          <a:xfrm>
            <a:off x="185505" y="0"/>
            <a:ext cx="76190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E573-1350-4B11-80C1-3168A40B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1: Hope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2: Fear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3: Bargaining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….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99: Geometry, specifically trigonometry</a:t>
            </a:r>
          </a:p>
        </p:txBody>
      </p:sp>
    </p:spTree>
    <p:extLst>
      <p:ext uri="{BB962C8B-B14F-4D97-AF65-F5344CB8AC3E}">
        <p14:creationId xmlns:p14="http://schemas.microsoft.com/office/powerpoint/2010/main" val="239475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079BE1-ED93-4445-AD4A-0D671097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F6C79BF-A4E0-4CC8-952B-C736485C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36E0A-A4CA-4513-ADDE-886ABE51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824690"/>
            <a:ext cx="3724138" cy="13951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Geometric Analysis </a:t>
            </a:r>
            <a:b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 Shell Coiling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EB360-5D14-4A4B-9FD5-F0D13F616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78017" y="-165474"/>
            <a:ext cx="4571995" cy="490294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F7B94B-8F92-494C-9A4E-C110D77C4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824689"/>
            <a:ext cx="6894237" cy="1425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kern="12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rPr>
              <a:t>Raup, 1966</a:t>
            </a:r>
          </a:p>
        </p:txBody>
      </p:sp>
    </p:spTree>
    <p:extLst>
      <p:ext uri="{BB962C8B-B14F-4D97-AF65-F5344CB8AC3E}">
        <p14:creationId xmlns:p14="http://schemas.microsoft.com/office/powerpoint/2010/main" val="281624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ECB712-F5CC-4A0D-9931-B60029B5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Paper</a:t>
            </a:r>
          </a:p>
        </p:txBody>
      </p:sp>
      <p:pic>
        <p:nvPicPr>
          <p:cNvPr id="13" name="Picture 12" descr="A picture containing cat, indoor&#10;&#10;Description automatically generated">
            <a:extLst>
              <a:ext uri="{FF2B5EF4-FFF2-40B4-BE49-F238E27FC236}">
                <a16:creationId xmlns:a16="http://schemas.microsoft.com/office/drawing/2014/main" id="{AE14C17D-69E3-4C6D-9ED7-D5C5F09CC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218"/>
          <a:stretch/>
        </p:blipFill>
        <p:spPr>
          <a:xfrm>
            <a:off x="838201" y="643464"/>
            <a:ext cx="5650470" cy="38896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A7B33-174D-47D2-AD11-291B6242F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It started with cats.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As usual.</a:t>
            </a:r>
          </a:p>
        </p:txBody>
      </p:sp>
    </p:spTree>
    <p:extLst>
      <p:ext uri="{BB962C8B-B14F-4D97-AF65-F5344CB8AC3E}">
        <p14:creationId xmlns:p14="http://schemas.microsoft.com/office/powerpoint/2010/main" val="407782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927D-F40D-45EC-AFAA-4EFEB254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Origami Curves</a:t>
            </a:r>
          </a:p>
        </p:txBody>
      </p:sp>
      <p:pic>
        <p:nvPicPr>
          <p:cNvPr id="4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4590810-7411-4A2C-80C0-39CFBC717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6" y="1504670"/>
            <a:ext cx="3040439" cy="3848658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9BB1149-C223-4327-BA82-27D8A485A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39" y="4355229"/>
            <a:ext cx="4029819" cy="2296996"/>
          </a:xfrm>
          <a:prstGeom prst="rect">
            <a:avLst/>
          </a:prstGeom>
        </p:spPr>
      </p:pic>
      <p:pic>
        <p:nvPicPr>
          <p:cNvPr id="6" name="Content Placeholder 4" descr="Diagram, shape&#10;&#10;Description automatically generated with medium confidence">
            <a:extLst>
              <a:ext uri="{FF2B5EF4-FFF2-40B4-BE49-F238E27FC236}">
                <a16:creationId xmlns:a16="http://schemas.microsoft.com/office/drawing/2014/main" id="{42EDC048-4696-4DCD-A19C-3D8DE2FB5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8" y="3556355"/>
            <a:ext cx="2871418" cy="309587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D81F046-0D86-4B6A-A231-BD3D33FA9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32" y="1908712"/>
            <a:ext cx="3105912" cy="2228493"/>
          </a:xfrm>
          <a:prstGeom prst="rect">
            <a:avLst/>
          </a:prstGeom>
        </p:spPr>
      </p:pic>
      <p:pic>
        <p:nvPicPr>
          <p:cNvPr id="8" name="Picture 7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CF2B1CE8-AEAD-4E2A-917F-F817B5699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06" y="1686569"/>
            <a:ext cx="3105913" cy="16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2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2371-4F03-4994-B462-B80D911F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My </a:t>
            </a:r>
            <a:r>
              <a:rPr lang="en-US" dirty="0"/>
              <a:t>Curved Crease Octopus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33FB4-C14E-4D66-95FE-2EF68F70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know, I said no cephalopods.</a:t>
            </a:r>
          </a:p>
        </p:txBody>
      </p:sp>
      <p:pic>
        <p:nvPicPr>
          <p:cNvPr id="8" name="Picture 7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9868FF81-8ECC-47CC-9F8E-140B11086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r="3162" b="2"/>
          <a:stretch/>
        </p:blipFill>
        <p:spPr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pic>
        <p:nvPicPr>
          <p:cNvPr id="9" name="Picture 8" descr="A pink starfish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CE7CB8C7-CE3C-491F-992D-69A71971AF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8" r="1" b="11560"/>
          <a:stretch/>
        </p:blipFill>
        <p:spPr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96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61B5-B4EC-4247-A9AE-6ED6F7A2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CEDE-A941-491A-B0D8-3B140603D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Tomoko Fuse’s </a:t>
            </a:r>
            <a:r>
              <a:rPr lang="en-US" sz="2800" u="sng" dirty="0">
                <a:solidFill>
                  <a:schemeClr val="tx1">
                    <a:lumMod val="75000"/>
                  </a:schemeClr>
                </a:solidFill>
              </a:rPr>
              <a:t>Spirals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: Navel Shell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A8F1-334E-4BCC-A934-AA8CAAFD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627" y="189491"/>
            <a:ext cx="3045138" cy="6479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0B5A0-92D5-4A6E-B04B-295EDF4F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35" y="2676051"/>
            <a:ext cx="2945038" cy="3635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D9AC5-5864-420E-A0F1-A79176EA2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194" y="2679449"/>
            <a:ext cx="2833311" cy="36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9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4C91-3DCF-473C-8773-8C230480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Triangles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77FF53-316D-4B5D-8CC3-627B994DE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37020" y="0"/>
            <a:ext cx="555498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91281-7BB7-4517-A3F5-CF7D7596220E}"/>
              </a:ext>
            </a:extLst>
          </p:cNvPr>
          <p:cNvSpPr txBox="1"/>
          <p:nvPr/>
        </p:nvSpPr>
        <p:spPr>
          <a:xfrm>
            <a:off x="787908" y="4852032"/>
            <a:ext cx="5474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Central and Spirality Angles</a:t>
            </a:r>
            <a:endParaRPr lang="en-US" sz="2000" dirty="0">
              <a:gradFill flip="none" rotWithShape="1">
                <a:gsLst>
                  <a:gs pos="15000">
                    <a:srgbClr val="94D7E4"/>
                  </a:gs>
                  <a:gs pos="73000">
                    <a:srgbClr val="94D7E4">
                      <a:lumMod val="60000"/>
                      <a:lumOff val="40000"/>
                    </a:srgbClr>
                  </a:gs>
                  <a:gs pos="0">
                    <a:srgbClr val="94D7E4">
                      <a:lumMod val="90000"/>
                      <a:lumOff val="10000"/>
                    </a:srgb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16200000" scaled="1"/>
                <a:tileRect/>
              </a:gra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81888063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8438</TotalTime>
  <Words>2870</Words>
  <Application>Microsoft Office PowerPoint</Application>
  <PresentationFormat>Widescreen</PresentationFormat>
  <Paragraphs>444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Corbel</vt:lpstr>
      <vt:lpstr>Depth</vt:lpstr>
      <vt:lpstr>Snails, Paper, and Programming</vt:lpstr>
      <vt:lpstr>Snails</vt:lpstr>
      <vt:lpstr>Computer as Aid in Describing Form in Gastropod Shells Raup, 1962</vt:lpstr>
      <vt:lpstr>Geometric Analysis  of Shell Coiling</vt:lpstr>
      <vt:lpstr>Paper</vt:lpstr>
      <vt:lpstr>Origami Curves</vt:lpstr>
      <vt:lpstr>My Curved Crease Octopus</vt:lpstr>
      <vt:lpstr>Origami</vt:lpstr>
      <vt:lpstr>Triangles</vt:lpstr>
      <vt:lpstr>Programming</vt:lpstr>
      <vt:lpstr>Develop the Navel Algorithm</vt:lpstr>
      <vt:lpstr>Python</vt:lpstr>
      <vt:lpstr>Fuse-Style Navel Shells</vt:lpstr>
      <vt:lpstr>More Geometry</vt:lpstr>
      <vt:lpstr>PowerPoint Presentation</vt:lpstr>
      <vt:lpstr>Unbalanced Spirality Angle</vt:lpstr>
      <vt:lpstr>Unbalanced Central Angle</vt:lpstr>
      <vt:lpstr>Unbalanced CA and SA</vt:lpstr>
      <vt:lpstr>Copy Paper Snail</vt:lpstr>
      <vt:lpstr>More Paper Snails</vt:lpstr>
      <vt:lpstr>Next: Conches</vt:lpstr>
      <vt:lpstr>About Me: Elecia (Engelman) White ‘96</vt:lpstr>
      <vt:lpstr>Thank you!</vt:lpstr>
      <vt:lpstr>Sources</vt:lpstr>
      <vt:lpstr>Folding Triangles: 4 steps</vt:lpstr>
      <vt:lpstr>PowerPoint Presentation</vt:lpstr>
      <vt:lpstr>Nautilus Half-shell</vt:lpstr>
      <vt:lpstr>Conch? Needs work. </vt:lpstr>
      <vt:lpstr>?</vt:lpstr>
      <vt:lpstr> Luck Dragon</vt:lpstr>
      <vt:lpstr>Programming  Triangles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Snails, Paper, and Programming</dc:title>
  <dc:creator>elecia</dc:creator>
  <cp:lastModifiedBy>elecia</cp:lastModifiedBy>
  <cp:revision>69</cp:revision>
  <dcterms:created xsi:type="dcterms:W3CDTF">2021-05-22T21:22:38Z</dcterms:created>
  <dcterms:modified xsi:type="dcterms:W3CDTF">2021-06-02T18:44:51Z</dcterms:modified>
</cp:coreProperties>
</file>